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5"/>
  </p:notesMasterIdLst>
  <p:sldIdLst>
    <p:sldId id="266" r:id="rId5"/>
    <p:sldId id="309" r:id="rId6"/>
    <p:sldId id="267" r:id="rId7"/>
    <p:sldId id="324" r:id="rId8"/>
    <p:sldId id="325" r:id="rId9"/>
    <p:sldId id="326" r:id="rId10"/>
    <p:sldId id="268" r:id="rId11"/>
    <p:sldId id="301" r:id="rId12"/>
    <p:sldId id="269" r:id="rId13"/>
    <p:sldId id="260" r:id="rId14"/>
    <p:sldId id="263" r:id="rId15"/>
    <p:sldId id="290" r:id="rId16"/>
    <p:sldId id="286" r:id="rId17"/>
    <p:sldId id="294" r:id="rId18"/>
    <p:sldId id="317" r:id="rId19"/>
    <p:sldId id="293" r:id="rId20"/>
    <p:sldId id="322" r:id="rId21"/>
    <p:sldId id="305" r:id="rId22"/>
    <p:sldId id="308" r:id="rId23"/>
    <p:sldId id="300" r:id="rId24"/>
    <p:sldId id="307" r:id="rId25"/>
    <p:sldId id="306" r:id="rId26"/>
    <p:sldId id="288" r:id="rId27"/>
    <p:sldId id="298" r:id="rId28"/>
    <p:sldId id="299" r:id="rId29"/>
    <p:sldId id="313" r:id="rId30"/>
    <p:sldId id="314" r:id="rId31"/>
    <p:sldId id="280" r:id="rId32"/>
    <p:sldId id="320" r:id="rId33"/>
    <p:sldId id="311" r:id="rId34"/>
    <p:sldId id="315" r:id="rId35"/>
    <p:sldId id="318" r:id="rId36"/>
    <p:sldId id="319" r:id="rId37"/>
    <p:sldId id="262" r:id="rId38"/>
    <p:sldId id="275" r:id="rId39"/>
    <p:sldId id="321" r:id="rId40"/>
    <p:sldId id="295" r:id="rId41"/>
    <p:sldId id="323" r:id="rId42"/>
    <p:sldId id="310" r:id="rId43"/>
    <p:sldId id="31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>
      <p:cViewPr varScale="1">
        <p:scale>
          <a:sx n="98" d="100"/>
          <a:sy n="98" d="100"/>
        </p:scale>
        <p:origin x="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9ECwExc-_M?feature=oembed" TargetMode="Externa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KI </a:t>
            </a:r>
            <a:r>
              <a:rPr lang="en-US" sz="3600" dirty="0" err="1">
                <a:solidFill>
                  <a:srgbClr val="FFFFFF"/>
                </a:solidFill>
              </a:rPr>
              <a:t>Kompetenz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für </a:t>
            </a:r>
            <a:r>
              <a:rPr lang="en-US" sz="1800" dirty="0" err="1">
                <a:solidFill>
                  <a:srgbClr val="FFFFFF"/>
                </a:solidFill>
              </a:rPr>
              <a:t>Interessierte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3" name="Online Media 2" title="All New Atlas | Boston Dynamics">
            <a:hlinkClick r:id="" action="ppaction://media"/>
            <a:extLst>
              <a:ext uri="{FF2B5EF4-FFF2-40B4-BE49-F238E27FC236}">
                <a16:creationId xmlns:a16="http://schemas.microsoft.com/office/drawing/2014/main" id="{BEFD8D06-9EEF-9381-A8A1-542E00D09CA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39896" y="1934828"/>
            <a:ext cx="8080375" cy="4565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068E6-EE8E-91C8-FF79-947796D31B91}"/>
              </a:ext>
            </a:extLst>
          </p:cNvPr>
          <p:cNvSpPr txBox="1"/>
          <p:nvPr/>
        </p:nvSpPr>
        <p:spPr>
          <a:xfrm>
            <a:off x="1993865" y="911915"/>
            <a:ext cx="7972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KI-Revolution</a:t>
            </a:r>
            <a:endParaRPr lang="en-DE" sz="4800" b="1" dirty="0"/>
          </a:p>
        </p:txBody>
      </p:sp>
    </p:spTree>
    <p:extLst>
      <p:ext uri="{BB962C8B-B14F-4D97-AF65-F5344CB8AC3E}">
        <p14:creationId xmlns:p14="http://schemas.microsoft.com/office/powerpoint/2010/main" val="133068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9D58DB2-5208-4917-F20F-EFBE65FC81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20" y="1160277"/>
            <a:ext cx="5643761" cy="528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6F35-4092-4138-8381-7461E5E7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98643"/>
          </a:xfrm>
        </p:spPr>
        <p:txBody>
          <a:bodyPr>
            <a:normAutofit/>
          </a:bodyPr>
          <a:lstStyle/>
          <a:p>
            <a:r>
              <a:rPr lang="en-US" dirty="0"/>
              <a:t>Large and Small Language Models –</a:t>
            </a:r>
            <a:br>
              <a:rPr lang="en-US" dirty="0"/>
            </a:br>
            <a:r>
              <a:rPr lang="en-US" dirty="0" err="1"/>
              <a:t>GenAI</a:t>
            </a:r>
            <a:r>
              <a:rPr lang="en-US" dirty="0"/>
              <a:t> (Generative Pre-trained 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88E1-0FE7-401C-9866-D8AE5B8E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5999"/>
            <a:ext cx="10044023" cy="4076163"/>
          </a:xfrm>
        </p:spPr>
        <p:txBody>
          <a:bodyPr>
            <a:normAutofit/>
          </a:bodyPr>
          <a:lstStyle/>
          <a:p>
            <a:r>
              <a:rPr lang="en-US" dirty="0"/>
              <a:t>Chat models</a:t>
            </a:r>
          </a:p>
          <a:p>
            <a:pPr lvl="1"/>
            <a:r>
              <a:rPr lang="en-US" dirty="0"/>
              <a:t>LLM: gtp-4, gpt-4o*, llama 3, Gemini, Claude</a:t>
            </a:r>
          </a:p>
          <a:p>
            <a:pPr lvl="1"/>
            <a:r>
              <a:rPr lang="en-US" dirty="0"/>
              <a:t>SLM: Phi 3.5, Gemma 2, llama 3.1-storm, gpt-4o-mini</a:t>
            </a:r>
          </a:p>
          <a:p>
            <a:r>
              <a:rPr lang="en-US" dirty="0"/>
              <a:t>Embeddings models</a:t>
            </a:r>
          </a:p>
          <a:p>
            <a:pPr lvl="1"/>
            <a:r>
              <a:rPr lang="en-US" dirty="0"/>
              <a:t>text-embedding-3-small/large (Vectorization of text/documents)</a:t>
            </a:r>
          </a:p>
          <a:p>
            <a:r>
              <a:rPr lang="en-US" dirty="0"/>
              <a:t>Other models - Specialized for Specific Tasks like</a:t>
            </a:r>
          </a:p>
          <a:p>
            <a:pPr lvl="1"/>
            <a:r>
              <a:rPr lang="en-US" dirty="0"/>
              <a:t>Speech T5, Whisper (t2s, s2t)</a:t>
            </a:r>
          </a:p>
          <a:p>
            <a:pPr lvl="1"/>
            <a:r>
              <a:rPr lang="en-US" dirty="0"/>
              <a:t>Dall-E, Midnight Journey, Stable Diffusion (image generation)</a:t>
            </a:r>
          </a:p>
          <a:p>
            <a:pPr lvl="1"/>
            <a:r>
              <a:rPr lang="en-US" dirty="0"/>
              <a:t>Stable Video Diffusion, Latte-1 (video generation)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1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726D-59A3-4937-A5EE-E5990F6C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G</a:t>
            </a:r>
            <a:r>
              <a:rPr lang="en-US" cap="none" dirty="0" err="1"/>
              <a:t>en</a:t>
            </a:r>
            <a:r>
              <a:rPr lang="en-US" dirty="0" err="1"/>
              <a:t>AI</a:t>
            </a:r>
            <a:r>
              <a:rPr lang="en-US" dirty="0"/>
              <a:t> vs Custom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E9C5F-5DD4-4819-B09B-F78ABD99B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8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GenAI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Custom Model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General Model</a:t>
            </a:r>
          </a:p>
          <a:p>
            <a:r>
              <a:rPr lang="en-US" dirty="0"/>
              <a:t>Understands natural language and can answer general questions about public events and the ask itself</a:t>
            </a:r>
          </a:p>
          <a:p>
            <a:r>
              <a:rPr lang="en-US" dirty="0"/>
              <a:t>Trained on general Data from the internet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399AD-B96E-4BDF-83CF-0F4CF916D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Custom Model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B38EE-BAB2-4661-A262-1830382021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Trained on specific (custom) Data</a:t>
            </a:r>
          </a:p>
          <a:p>
            <a:r>
              <a:rPr lang="en-US" dirty="0"/>
              <a:t>Fine-Tuned for a specific case</a:t>
            </a:r>
          </a:p>
          <a:p>
            <a:r>
              <a:rPr lang="en-US" dirty="0"/>
              <a:t>Very good for the specific cases</a:t>
            </a:r>
          </a:p>
          <a:p>
            <a:r>
              <a:rPr lang="en-US" dirty="0"/>
              <a:t>Must be trained</a:t>
            </a:r>
          </a:p>
          <a:p>
            <a:pPr lvl="1"/>
            <a:r>
              <a:rPr lang="en-US" dirty="0"/>
              <a:t>Data is needed</a:t>
            </a:r>
          </a:p>
          <a:p>
            <a:pPr lvl="1"/>
            <a:r>
              <a:rPr lang="en-US" dirty="0"/>
              <a:t>Can take a while for initial training</a:t>
            </a:r>
          </a:p>
          <a:p>
            <a:pPr lvl="1"/>
            <a:r>
              <a:rPr lang="en-US" dirty="0"/>
              <a:t>Updating the model when data updates, can take time</a:t>
            </a:r>
          </a:p>
        </p:txBody>
      </p:sp>
    </p:spTree>
    <p:extLst>
      <p:ext uri="{BB962C8B-B14F-4D97-AF65-F5344CB8AC3E}">
        <p14:creationId xmlns:p14="http://schemas.microsoft.com/office/powerpoint/2010/main" val="198631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807183-1411-51BA-4DB3-FA73BD9AE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2564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WTF is a Prompt-Engineer?</a:t>
            </a:r>
          </a:p>
        </p:txBody>
      </p:sp>
    </p:spTree>
    <p:extLst>
      <p:ext uri="{BB962C8B-B14F-4D97-AF65-F5344CB8AC3E}">
        <p14:creationId xmlns:p14="http://schemas.microsoft.com/office/powerpoint/2010/main" val="1466236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2556-0629-2839-AD40-BEADFFCC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8431-B1A0-2B4B-1B03-2DBE1AA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88FDC-5622-96EC-1A97-7FD248E4E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20D9F-B2C4-08C2-AD19-CE375310B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/>
              <a:t>Hi</a:t>
            </a:r>
          </a:p>
          <a:p>
            <a:r>
              <a:rPr lang="en-US" dirty="0"/>
              <a:t>How big is the Big Apple?</a:t>
            </a:r>
          </a:p>
          <a:p>
            <a:r>
              <a:rPr lang="en-US" dirty="0"/>
              <a:t>What is that song that goes “La </a:t>
            </a:r>
            <a:r>
              <a:rPr lang="en-US" dirty="0" err="1"/>
              <a:t>la</a:t>
            </a:r>
            <a:r>
              <a:rPr lang="en-US" dirty="0"/>
              <a:t> </a:t>
            </a:r>
            <a:r>
              <a:rPr lang="en-US" dirty="0" err="1"/>
              <a:t>lalala</a:t>
            </a:r>
            <a:r>
              <a:rPr lang="en-US" dirty="0"/>
              <a:t>, something is something”</a:t>
            </a:r>
          </a:p>
          <a:p>
            <a:r>
              <a:rPr lang="en-US" dirty="0"/>
              <a:t>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</p:txBody>
      </p:sp>
    </p:spTree>
    <p:extLst>
      <p:ext uri="{BB962C8B-B14F-4D97-AF65-F5344CB8AC3E}">
        <p14:creationId xmlns:p14="http://schemas.microsoft.com/office/powerpoint/2010/main" val="3159732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Message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/>
          <a:lstStyle/>
          <a:p>
            <a:r>
              <a:rPr lang="de-DE" dirty="0"/>
              <a:t>System Message: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599" y="3305207"/>
            <a:ext cx="8236039" cy="2562193"/>
          </a:xfrm>
        </p:spPr>
        <p:txBody>
          <a:bodyPr>
            <a:normAutofit/>
          </a:bodyPr>
          <a:lstStyle/>
          <a:p>
            <a:r>
              <a:rPr lang="en-US" dirty="0"/>
              <a:t>You are an AI assistant that helps the users with information.</a:t>
            </a:r>
          </a:p>
          <a:p>
            <a:r>
              <a:rPr lang="en-US" dirty="0"/>
              <a:t>You are an AI assistant of the .NET </a:t>
            </a:r>
            <a:r>
              <a:rPr lang="en-US" dirty="0" err="1"/>
              <a:t>UserGroup</a:t>
            </a:r>
            <a:r>
              <a:rPr lang="en-US" dirty="0"/>
              <a:t> Leipzig. These are the Hosts and you help users with their request about the events. The UG organizes their events on Meetup.com. </a:t>
            </a:r>
          </a:p>
        </p:txBody>
      </p:sp>
    </p:spTree>
    <p:extLst>
      <p:ext uri="{BB962C8B-B14F-4D97-AF65-F5344CB8AC3E}">
        <p14:creationId xmlns:p14="http://schemas.microsoft.com/office/powerpoint/2010/main" val="142100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Asks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User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/>
              <a:t>Hi</a:t>
            </a:r>
          </a:p>
          <a:p>
            <a:r>
              <a:rPr lang="en-US" dirty="0"/>
              <a:t>How big is the Big Apple?</a:t>
            </a:r>
          </a:p>
          <a:p>
            <a:r>
              <a:rPr lang="en-US" dirty="0"/>
              <a:t>What is that song that goes “La </a:t>
            </a:r>
            <a:r>
              <a:rPr lang="en-US" dirty="0" err="1"/>
              <a:t>la</a:t>
            </a:r>
            <a:r>
              <a:rPr lang="en-US" dirty="0"/>
              <a:t> </a:t>
            </a:r>
            <a:r>
              <a:rPr lang="en-US" dirty="0" err="1"/>
              <a:t>lalala</a:t>
            </a:r>
            <a:r>
              <a:rPr lang="en-US" dirty="0"/>
              <a:t>, something is something”</a:t>
            </a:r>
          </a:p>
          <a:p>
            <a:r>
              <a:rPr lang="en-US" dirty="0"/>
              <a:t>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</p:txBody>
      </p:sp>
    </p:spTree>
    <p:extLst>
      <p:ext uri="{BB962C8B-B14F-4D97-AF65-F5344CB8AC3E}">
        <p14:creationId xmlns:p14="http://schemas.microsoft.com/office/powerpoint/2010/main" val="181485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734-D19C-4595-A0BE-1DDD996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– Kate Tsyklauri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EAB-D49C-4B3D-B589-AA48A8AA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Developer at Sia Consulting GmbH</a:t>
            </a:r>
          </a:p>
          <a:p>
            <a:r>
              <a:rPr lang="en-US" dirty="0"/>
              <a:t> AI-Consultant</a:t>
            </a:r>
          </a:p>
          <a:p>
            <a:r>
              <a:rPr lang="en-US" dirty="0"/>
              <a:t> Cloud-Development</a:t>
            </a:r>
          </a:p>
          <a:p>
            <a:r>
              <a:rPr lang="en-US" dirty="0"/>
              <a:t> .NET Development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114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/>
          <a:lstStyle/>
          <a:p>
            <a:r>
              <a:rPr lang="de-DE" dirty="0" err="1"/>
              <a:t>History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51844"/>
            <a:ext cx="8789831" cy="823912"/>
          </a:xfrm>
        </p:spPr>
        <p:txBody>
          <a:bodyPr/>
          <a:lstStyle/>
          <a:p>
            <a:r>
              <a:rPr lang="de-DE" dirty="0" err="1"/>
              <a:t>Past</a:t>
            </a:r>
            <a:r>
              <a:rPr lang="de-DE" dirty="0"/>
              <a:t> User and Assistent Inputs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617888"/>
            <a:ext cx="8963696" cy="34433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User: Hi</a:t>
            </a:r>
          </a:p>
          <a:p>
            <a:r>
              <a:rPr lang="en-US" dirty="0"/>
              <a:t>Assistant: Hello! How can I help you today? If you have any questions or need assistance, feel free to ask.</a:t>
            </a:r>
          </a:p>
          <a:p>
            <a:r>
              <a:rPr lang="en-US" dirty="0"/>
              <a:t>User: How big is the Big Apple?</a:t>
            </a:r>
          </a:p>
          <a:p>
            <a:r>
              <a:rPr lang="en-US" dirty="0"/>
              <a:t>Assistant: The "Big Apple" is a nickname for New York City. New York City covers an area of approximately 468.9 square miles (1,214 square kilometers). The city consists of five boroughs: Manhattan, Brooklyn, Queens, The Bronx, and Staten Island. The term "Big Apple" refers to the city's size, energy, and prominence, rather than its physical dimensions.</a:t>
            </a:r>
          </a:p>
          <a:p>
            <a:r>
              <a:rPr lang="en-US" dirty="0"/>
              <a:t>User: 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  <a:p>
            <a:r>
              <a:rPr lang="en-US" dirty="0"/>
              <a:t>Assistant: 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All three terms can be used as plural forms for "octopus," but they originate from different linguistic traditions: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8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/Tools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51844"/>
            <a:ext cx="8789831" cy="823912"/>
          </a:xfrm>
        </p:spPr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617888"/>
            <a:ext cx="8963696" cy="3443323"/>
          </a:xfrm>
        </p:spPr>
        <p:txBody>
          <a:bodyPr>
            <a:normAutofit/>
          </a:bodyPr>
          <a:lstStyle/>
          <a:p>
            <a:r>
              <a:rPr lang="en-US" dirty="0"/>
              <a:t>We will talk about this when we talk about RAG</a:t>
            </a:r>
          </a:p>
        </p:txBody>
      </p:sp>
    </p:spTree>
    <p:extLst>
      <p:ext uri="{BB962C8B-B14F-4D97-AF65-F5344CB8AC3E}">
        <p14:creationId xmlns:p14="http://schemas.microsoft.com/office/powerpoint/2010/main" val="1635183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/>
          <a:lstStyle/>
          <a:p>
            <a:r>
              <a:rPr lang="de-DE" dirty="0"/>
              <a:t>The Prompt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51844"/>
            <a:ext cx="8789831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617888"/>
            <a:ext cx="8963696" cy="344332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System Message </a:t>
            </a:r>
            <a:r>
              <a:rPr lang="en-US"/>
              <a:t>+ Functions/Tools </a:t>
            </a:r>
            <a:r>
              <a:rPr lang="en-US" dirty="0"/>
              <a:t>+ History + User Ask</a:t>
            </a:r>
          </a:p>
          <a:p>
            <a:pPr marL="0" indent="0" algn="ctr">
              <a:buNone/>
            </a:pPr>
            <a:r>
              <a:rPr lang="en-US" dirty="0"/>
              <a:t>=</a:t>
            </a:r>
          </a:p>
          <a:p>
            <a:pPr marL="0" indent="0" algn="ctr">
              <a:buNone/>
            </a:pPr>
            <a:r>
              <a:rPr lang="en-US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3807171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Things to </a:t>
            </a:r>
            <a:r>
              <a:rPr lang="en-US" dirty="0" err="1"/>
              <a:t>Consinder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Because </a:t>
            </a:r>
            <a:r>
              <a:rPr lang="en-US" sz="2300" dirty="0" err="1"/>
              <a:t>GenAI</a:t>
            </a:r>
            <a:r>
              <a:rPr lang="en-US" sz="2300" dirty="0"/>
              <a:t> doesn’t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30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State/Memory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 err="1"/>
              <a:t>GenAI</a:t>
            </a:r>
            <a:r>
              <a:rPr lang="en-US" dirty="0"/>
              <a:t> is stateless, ChatGPT is also stateless</a:t>
            </a:r>
          </a:p>
          <a:p>
            <a:r>
              <a:rPr lang="en-US" dirty="0"/>
              <a:t>Context is faked by sending previous messages together with new Asks</a:t>
            </a:r>
          </a:p>
          <a:p>
            <a:r>
              <a:rPr lang="en-US" dirty="0"/>
              <a:t>Memory must be implemented by Dev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38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Limits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3243700"/>
          </a:xfrm>
        </p:spPr>
        <p:txBody>
          <a:bodyPr>
            <a:normAutofit/>
          </a:bodyPr>
          <a:lstStyle/>
          <a:p>
            <a:r>
              <a:rPr lang="en-US" dirty="0" err="1"/>
              <a:t>GenAI</a:t>
            </a:r>
            <a:r>
              <a:rPr lang="en-US" dirty="0"/>
              <a:t> has no connection to the outside</a:t>
            </a:r>
          </a:p>
          <a:p>
            <a:pPr lvl="1"/>
            <a:r>
              <a:rPr lang="en-US" dirty="0"/>
              <a:t>No Http Requests</a:t>
            </a:r>
          </a:p>
          <a:p>
            <a:pPr lvl="1"/>
            <a:r>
              <a:rPr lang="en-US" dirty="0"/>
              <a:t>No Access to Databases</a:t>
            </a:r>
          </a:p>
          <a:p>
            <a:r>
              <a:rPr lang="en-US" dirty="0"/>
              <a:t>Token limits</a:t>
            </a:r>
          </a:p>
          <a:p>
            <a:pPr lvl="1"/>
            <a:r>
              <a:rPr lang="en-US" dirty="0"/>
              <a:t>GPT 4/4 o* 128.000 Tokens max</a:t>
            </a:r>
          </a:p>
          <a:p>
            <a:pPr lvl="1"/>
            <a:r>
              <a:rPr lang="en-US" dirty="0"/>
              <a:t>Phi 3.5(-mini/-midi) 128.000 Tokens max</a:t>
            </a:r>
          </a:p>
          <a:p>
            <a:pPr lvl="1"/>
            <a:r>
              <a:rPr lang="en-US" dirty="0"/>
              <a:t>Tokens include System Message, Functions, History, Ask, </a:t>
            </a:r>
            <a:r>
              <a:rPr lang="en-US" b="1" u="sng" dirty="0"/>
              <a:t>Response</a:t>
            </a:r>
          </a:p>
          <a:p>
            <a:pPr lvl="1"/>
            <a:r>
              <a:rPr lang="en-US" i="0" dirty="0"/>
              <a:t>In English language about 4 Chars ~ 1 Token</a:t>
            </a:r>
          </a:p>
        </p:txBody>
      </p:sp>
    </p:spTree>
    <p:extLst>
      <p:ext uri="{BB962C8B-B14F-4D97-AF65-F5344CB8AC3E}">
        <p14:creationId xmlns:p14="http://schemas.microsoft.com/office/powerpoint/2010/main" val="3585731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endParaRPr lang="en-US" sz="2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35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RAG vs Custom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013273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vs Custom Model: </a:t>
            </a:r>
            <a:br>
              <a:rPr lang="en-US" dirty="0"/>
            </a:br>
            <a:r>
              <a:rPr lang="en-US" dirty="0"/>
              <a:t>Solving the Problem using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RAG (Retrieval Augmented Generation)</a:t>
            </a:r>
          </a:p>
          <a:p>
            <a:pPr lvl="1"/>
            <a:r>
              <a:rPr lang="en-US" dirty="0"/>
              <a:t>Using APIs to augment Text Generation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Native Functions</a:t>
            </a:r>
          </a:p>
          <a:p>
            <a:pPr lvl="1"/>
            <a:r>
              <a:rPr lang="en-US" dirty="0"/>
              <a:t>Dynamic and flexible</a:t>
            </a:r>
          </a:p>
          <a:p>
            <a:pPr lvl="1"/>
            <a:r>
              <a:rPr lang="en-US" dirty="0"/>
              <a:t>Also allows Actions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Custom Model</a:t>
            </a:r>
          </a:p>
          <a:p>
            <a:pPr lvl="1"/>
            <a:r>
              <a:rPr lang="en-US" dirty="0"/>
              <a:t>Fine-Tuning </a:t>
            </a:r>
            <a:r>
              <a:rPr lang="en-US" dirty="0" err="1"/>
              <a:t>GenAI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Create Conversation Samples for Training</a:t>
            </a:r>
          </a:p>
          <a:p>
            <a:pPr lvl="1"/>
            <a:r>
              <a:rPr lang="en-US" dirty="0"/>
              <a:t>Create Validation Data</a:t>
            </a:r>
          </a:p>
          <a:p>
            <a:pPr lvl="1"/>
            <a:r>
              <a:rPr lang="en-US" dirty="0"/>
              <a:t>Static, but faster than RAG</a:t>
            </a:r>
          </a:p>
          <a:p>
            <a:pPr lvl="1"/>
            <a:r>
              <a:rPr lang="en-US" dirty="0"/>
              <a:t>No Call-Loops</a:t>
            </a:r>
          </a:p>
          <a:p>
            <a:pPr lvl="1"/>
            <a:r>
              <a:rPr lang="en-US" dirty="0"/>
              <a:t>No Actions allowed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59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Prompt engineering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09477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734-D19C-4595-A0BE-1DDD996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– Sia Ghassemi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EAB-D49C-4B3D-B589-AA48A8AA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01830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/>
              <a:t>CEO/Founder of Sia Consulting GmbH</a:t>
            </a:r>
          </a:p>
          <a:p>
            <a:r>
              <a:rPr lang="en-US" dirty="0"/>
              <a:t> Cloud-Consulting</a:t>
            </a:r>
          </a:p>
          <a:p>
            <a:r>
              <a:rPr lang="en-US" dirty="0"/>
              <a:t> Cloud-Development</a:t>
            </a:r>
          </a:p>
          <a:p>
            <a:r>
              <a:rPr lang="en-US" dirty="0"/>
              <a:t> Cloud-Security</a:t>
            </a:r>
          </a:p>
          <a:p>
            <a:r>
              <a:rPr lang="en-US" dirty="0"/>
              <a:t> Domain </a:t>
            </a:r>
            <a:r>
              <a:rPr lang="en-US" dirty="0" err="1"/>
              <a:t>Moddeling</a:t>
            </a:r>
            <a:r>
              <a:rPr lang="en-US" dirty="0"/>
              <a:t> / DDD</a:t>
            </a:r>
          </a:p>
          <a:p>
            <a:r>
              <a:rPr lang="en-US" dirty="0"/>
              <a:t> Trainings</a:t>
            </a:r>
          </a:p>
          <a:p>
            <a:r>
              <a:rPr lang="en-US" dirty="0"/>
              <a:t> </a:t>
            </a:r>
            <a:r>
              <a:rPr lang="en-US" dirty="0" err="1"/>
              <a:t>GenAI</a:t>
            </a:r>
            <a:r>
              <a:rPr lang="en-US" dirty="0"/>
              <a:t> Development</a:t>
            </a:r>
          </a:p>
          <a:p>
            <a:r>
              <a:rPr lang="en-US" dirty="0"/>
              <a:t>Microsoft Azure AI MVP</a:t>
            </a:r>
          </a:p>
          <a:p>
            <a:r>
              <a:rPr lang="en-US" dirty="0"/>
              <a:t>@dersia.bsky.social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94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87174"/>
          </a:xfrm>
        </p:spPr>
        <p:txBody>
          <a:bodyPr numCol="2"/>
          <a:lstStyle/>
          <a:p>
            <a:r>
              <a:rPr lang="en-US" dirty="0"/>
              <a:t>Garbage in – Garbage out</a:t>
            </a:r>
          </a:p>
          <a:p>
            <a:r>
              <a:rPr lang="en-US" dirty="0"/>
              <a:t>Domain Specific Language</a:t>
            </a:r>
          </a:p>
          <a:p>
            <a:r>
              <a:rPr lang="en-US" dirty="0"/>
              <a:t>Treat (L|S)LM as Child</a:t>
            </a:r>
          </a:p>
          <a:p>
            <a:r>
              <a:rPr lang="en-US" dirty="0"/>
              <a:t>Treat (L|S)LM as Human</a:t>
            </a:r>
          </a:p>
          <a:p>
            <a:pPr lvl="1"/>
            <a:r>
              <a:rPr lang="en-US" dirty="0"/>
              <a:t>Never expect 100% accuracy</a:t>
            </a:r>
          </a:p>
          <a:p>
            <a:pPr lvl="1"/>
            <a:r>
              <a:rPr lang="en-US" dirty="0"/>
              <a:t>Do not expect things that you would not expect from Human beings</a:t>
            </a:r>
          </a:p>
          <a:p>
            <a:pPr lvl="1"/>
            <a:r>
              <a:rPr lang="en-US" dirty="0"/>
              <a:t>Do not expect Deterministic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Give clear instructions about what to do</a:t>
            </a:r>
          </a:p>
          <a:p>
            <a:r>
              <a:rPr lang="en-US" dirty="0"/>
              <a:t>Be clear about what you expect</a:t>
            </a:r>
          </a:p>
          <a:p>
            <a:r>
              <a:rPr lang="en-US" dirty="0"/>
              <a:t>(L|S)LMs are good with Languages, not with </a:t>
            </a:r>
            <a:r>
              <a:rPr lang="en-US" dirty="0" err="1"/>
              <a:t>Maths</a:t>
            </a:r>
            <a:endParaRPr lang="en-US" dirty="0"/>
          </a:p>
          <a:p>
            <a:r>
              <a:rPr lang="en-US" dirty="0"/>
              <a:t>Make use of understanding, not of </a:t>
            </a:r>
            <a:r>
              <a:rPr lang="en-US" dirty="0" err="1"/>
              <a:t>kownledge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87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Dangers posed by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668570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EAB9F3-0D37-DF04-461E-009A34586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66" y="1131586"/>
            <a:ext cx="9973267" cy="5239477"/>
          </a:xfrm>
        </p:spPr>
      </p:pic>
    </p:spTree>
    <p:extLst>
      <p:ext uri="{BB962C8B-B14F-4D97-AF65-F5344CB8AC3E}">
        <p14:creationId xmlns:p14="http://schemas.microsoft.com/office/powerpoint/2010/main" val="882487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225E8E-D47D-9F78-B48B-07548E28F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777" b="7061"/>
          <a:stretch/>
        </p:blipFill>
        <p:spPr>
          <a:xfrm>
            <a:off x="1388275" y="760356"/>
            <a:ext cx="9415449" cy="5996680"/>
          </a:xfrm>
        </p:spPr>
      </p:pic>
    </p:spTree>
    <p:extLst>
      <p:ext uri="{BB962C8B-B14F-4D97-AF65-F5344CB8AC3E}">
        <p14:creationId xmlns:p14="http://schemas.microsoft.com/office/powerpoint/2010/main" val="1698955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5A79E2-9BC5-2592-C869-F917670DC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561" b="6570"/>
          <a:stretch/>
        </p:blipFill>
        <p:spPr>
          <a:xfrm>
            <a:off x="1139541" y="819670"/>
            <a:ext cx="9912917" cy="5626744"/>
          </a:xfrm>
        </p:spPr>
      </p:pic>
    </p:spTree>
    <p:extLst>
      <p:ext uri="{BB962C8B-B14F-4D97-AF65-F5344CB8AC3E}">
        <p14:creationId xmlns:p14="http://schemas.microsoft.com/office/powerpoint/2010/main" val="1420393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51D29A-5CD7-F149-2397-A3D020FA8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70" y="1131586"/>
            <a:ext cx="9231459" cy="5192696"/>
          </a:xfrm>
        </p:spPr>
      </p:pic>
    </p:spTree>
    <p:extLst>
      <p:ext uri="{BB962C8B-B14F-4D97-AF65-F5344CB8AC3E}">
        <p14:creationId xmlns:p14="http://schemas.microsoft.com/office/powerpoint/2010/main" val="3377380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3B59B-7D12-BF16-D3D1-A783F9D2F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7DF6-C7C3-EA37-532E-098F4914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CE332-BABC-29A4-B275-0E0EF5279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Is </a:t>
            </a:r>
            <a:r>
              <a:rPr lang="en-US" sz="2300" dirty="0" err="1"/>
              <a:t>GenAI</a:t>
            </a:r>
            <a:r>
              <a:rPr lang="en-US" sz="2300" dirty="0"/>
              <a:t> intelligent at all?</a:t>
            </a:r>
          </a:p>
        </p:txBody>
      </p:sp>
    </p:spTree>
    <p:extLst>
      <p:ext uri="{BB962C8B-B14F-4D97-AF65-F5344CB8AC3E}">
        <p14:creationId xmlns:p14="http://schemas.microsoft.com/office/powerpoint/2010/main" val="1881542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/>
              <a:t>Expectation management</a:t>
            </a:r>
          </a:p>
          <a:p>
            <a:pPr lvl="1"/>
            <a:r>
              <a:rPr lang="en-US" dirty="0"/>
              <a:t>Treat like a Human</a:t>
            </a:r>
          </a:p>
          <a:p>
            <a:r>
              <a:rPr lang="en-US" dirty="0"/>
              <a:t>Persona + User Ask + Short Term Memory</a:t>
            </a:r>
          </a:p>
          <a:p>
            <a:pPr lvl="1"/>
            <a:r>
              <a:rPr lang="en-US" dirty="0"/>
              <a:t>Does what it has to do like a Human</a:t>
            </a:r>
          </a:p>
        </p:txBody>
      </p:sp>
    </p:spTree>
    <p:extLst>
      <p:ext uri="{BB962C8B-B14F-4D97-AF65-F5344CB8AC3E}">
        <p14:creationId xmlns:p14="http://schemas.microsoft.com/office/powerpoint/2010/main" val="2022930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EF0E-87ED-4D39-EC99-9EF03480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find a better Term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8490E-FCCC-F066-D384-3DCB63B3B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Imitator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2C6EE-942B-0A60-5BAB-EE07BA401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9834664" cy="2562193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Because it is imitating a Persona</a:t>
            </a:r>
          </a:p>
          <a:p>
            <a:pPr lvl="1"/>
            <a:r>
              <a:rPr lang="en-US" dirty="0"/>
              <a:t>It can be trained like a human, but makes still the same mistakes, because it is trained to imitate a human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54125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4101B-62B1-4B5C-886C-FCE4745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6" r="2" b="2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CC805-E4FB-4175-ADFA-3C8D272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000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E573-D96C-4314-81C5-499AF2D8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8006" y="4804850"/>
            <a:ext cx="560790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90282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39721-60B1-358B-B19F-151C0BAB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61496-5FCB-D501-65CE-210833E8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Willkommen bei Sia Consulting GmbH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71F7A-9368-3C7D-5910-7F625DF0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01830"/>
          </a:xfrm>
        </p:spPr>
        <p:txBody>
          <a:bodyPr numCol="2"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Team von 10 Expert*</a:t>
            </a:r>
            <a:r>
              <a:rPr lang="en-US" dirty="0" err="1"/>
              <a:t>innen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Freund*</a:t>
            </a:r>
            <a:r>
              <a:rPr lang="en-US" dirty="0" err="1"/>
              <a:t>innen</a:t>
            </a:r>
            <a:r>
              <a:rPr lang="en-US" dirty="0"/>
              <a:t>, </a:t>
            </a:r>
            <a:r>
              <a:rPr lang="en-US" dirty="0" err="1"/>
              <a:t>Kolleg</a:t>
            </a:r>
            <a:r>
              <a:rPr lang="en-US" dirty="0"/>
              <a:t>*</a:t>
            </a:r>
            <a:r>
              <a:rPr lang="en-US" dirty="0" err="1"/>
              <a:t>innen</a:t>
            </a:r>
            <a:r>
              <a:rPr lang="en-US" dirty="0"/>
              <a:t> und Enthusiast*</a:t>
            </a:r>
            <a:r>
              <a:rPr lang="en-US" dirty="0" err="1"/>
              <a:t>innen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Berater</a:t>
            </a:r>
            <a:r>
              <a:rPr lang="en-US" dirty="0"/>
              <a:t>*</a:t>
            </a:r>
            <a:r>
              <a:rPr lang="en-US" dirty="0" err="1"/>
              <a:t>innen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Cloud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KI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DSGVO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Verteilt</a:t>
            </a:r>
            <a:r>
              <a:rPr lang="en-US" dirty="0"/>
              <a:t> und Remote </a:t>
            </a:r>
          </a:p>
        </p:txBody>
      </p:sp>
    </p:spTree>
    <p:extLst>
      <p:ext uri="{BB962C8B-B14F-4D97-AF65-F5344CB8AC3E}">
        <p14:creationId xmlns:p14="http://schemas.microsoft.com/office/powerpoint/2010/main" val="83979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74101B-62B1-4B5C-886C-FCE4745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CC805-E4FB-4175-ADFA-3C8D272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E573-D96C-4314-81C5-499AF2D8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74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8D161-07A4-D88B-E31C-A8DFF071A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BCCCD-DA41-F272-7EC7-665A3CF2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Kunden*innen</a:t>
            </a:r>
            <a:endParaRPr lang="en-US" dirty="0"/>
          </a:p>
        </p:txBody>
      </p:sp>
      <p:sp>
        <p:nvSpPr>
          <p:cNvPr id="6" name="Ellipse 2">
            <a:extLst>
              <a:ext uri="{FF2B5EF4-FFF2-40B4-BE49-F238E27FC236}">
                <a16:creationId xmlns:a16="http://schemas.microsoft.com/office/drawing/2014/main" id="{F25DB702-9528-7FE3-E4C6-FF94D877E47E}"/>
              </a:ext>
            </a:extLst>
          </p:cNvPr>
          <p:cNvSpPr/>
          <p:nvPr/>
        </p:nvSpPr>
        <p:spPr>
          <a:xfrm>
            <a:off x="1036772" y="2529483"/>
            <a:ext cx="1098596" cy="109859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Ellipse 5">
            <a:extLst>
              <a:ext uri="{FF2B5EF4-FFF2-40B4-BE49-F238E27FC236}">
                <a16:creationId xmlns:a16="http://schemas.microsoft.com/office/drawing/2014/main" id="{DF19FBE4-89B8-9CA4-311D-B7932B11B0DD}"/>
              </a:ext>
            </a:extLst>
          </p:cNvPr>
          <p:cNvSpPr/>
          <p:nvPr/>
        </p:nvSpPr>
        <p:spPr>
          <a:xfrm>
            <a:off x="2973857" y="2529483"/>
            <a:ext cx="1098596" cy="10985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FFA9F90-2400-4A1A-CFB0-39B4423886A2}"/>
              </a:ext>
            </a:extLst>
          </p:cNvPr>
          <p:cNvSpPr/>
          <p:nvPr/>
        </p:nvSpPr>
        <p:spPr>
          <a:xfrm>
            <a:off x="4910942" y="2529483"/>
            <a:ext cx="1098596" cy="10985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A6DAC07-F34D-55DD-BEF1-E5750FCCBE56}"/>
              </a:ext>
            </a:extLst>
          </p:cNvPr>
          <p:cNvSpPr/>
          <p:nvPr/>
        </p:nvSpPr>
        <p:spPr>
          <a:xfrm>
            <a:off x="6848027" y="2529341"/>
            <a:ext cx="1098596" cy="109859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Ellipse 10">
            <a:extLst>
              <a:ext uri="{FF2B5EF4-FFF2-40B4-BE49-F238E27FC236}">
                <a16:creationId xmlns:a16="http://schemas.microsoft.com/office/drawing/2014/main" id="{3EF1D166-F917-995A-B973-F31E539271E0}"/>
              </a:ext>
            </a:extLst>
          </p:cNvPr>
          <p:cNvSpPr/>
          <p:nvPr/>
        </p:nvSpPr>
        <p:spPr>
          <a:xfrm>
            <a:off x="10722196" y="2529483"/>
            <a:ext cx="1098596" cy="1098596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1">
            <a:extLst>
              <a:ext uri="{FF2B5EF4-FFF2-40B4-BE49-F238E27FC236}">
                <a16:creationId xmlns:a16="http://schemas.microsoft.com/office/drawing/2014/main" id="{97592EFD-CD34-2F44-02A1-3558FC8A81C4}"/>
              </a:ext>
            </a:extLst>
          </p:cNvPr>
          <p:cNvSpPr/>
          <p:nvPr/>
        </p:nvSpPr>
        <p:spPr>
          <a:xfrm>
            <a:off x="1036772" y="4437259"/>
            <a:ext cx="1098596" cy="109859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Ellipse 13">
            <a:extLst>
              <a:ext uri="{FF2B5EF4-FFF2-40B4-BE49-F238E27FC236}">
                <a16:creationId xmlns:a16="http://schemas.microsoft.com/office/drawing/2014/main" id="{5D721382-476F-3156-3BE6-FDCEA7FC5558}"/>
              </a:ext>
            </a:extLst>
          </p:cNvPr>
          <p:cNvSpPr/>
          <p:nvPr/>
        </p:nvSpPr>
        <p:spPr>
          <a:xfrm>
            <a:off x="4265246" y="4437259"/>
            <a:ext cx="1098596" cy="1098596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Ellipse 14">
            <a:extLst>
              <a:ext uri="{FF2B5EF4-FFF2-40B4-BE49-F238E27FC236}">
                <a16:creationId xmlns:a16="http://schemas.microsoft.com/office/drawing/2014/main" id="{5751DC52-40DF-BA8E-FFE2-3AD2F6ED2C20}"/>
              </a:ext>
            </a:extLst>
          </p:cNvPr>
          <p:cNvSpPr/>
          <p:nvPr/>
        </p:nvSpPr>
        <p:spPr>
          <a:xfrm>
            <a:off x="5879483" y="4437259"/>
            <a:ext cx="1098596" cy="1098596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Ellipse 15">
            <a:extLst>
              <a:ext uri="{FF2B5EF4-FFF2-40B4-BE49-F238E27FC236}">
                <a16:creationId xmlns:a16="http://schemas.microsoft.com/office/drawing/2014/main" id="{A5C8FEAF-BCD8-0025-D0BD-2BCB9C070FE8}"/>
              </a:ext>
            </a:extLst>
          </p:cNvPr>
          <p:cNvSpPr/>
          <p:nvPr/>
        </p:nvSpPr>
        <p:spPr>
          <a:xfrm>
            <a:off x="9107957" y="4437259"/>
            <a:ext cx="1098596" cy="1098596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Ellipse 16">
            <a:extLst>
              <a:ext uri="{FF2B5EF4-FFF2-40B4-BE49-F238E27FC236}">
                <a16:creationId xmlns:a16="http://schemas.microsoft.com/office/drawing/2014/main" id="{4C3C7CF2-CA75-713C-A7FF-E46E26A7CA4F}"/>
              </a:ext>
            </a:extLst>
          </p:cNvPr>
          <p:cNvSpPr/>
          <p:nvPr/>
        </p:nvSpPr>
        <p:spPr>
          <a:xfrm>
            <a:off x="10722196" y="4483411"/>
            <a:ext cx="1098596" cy="1098596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Ellipse 17">
            <a:extLst>
              <a:ext uri="{FF2B5EF4-FFF2-40B4-BE49-F238E27FC236}">
                <a16:creationId xmlns:a16="http://schemas.microsoft.com/office/drawing/2014/main" id="{1674CAD0-06D8-53E1-FF14-191B5242DC43}"/>
              </a:ext>
            </a:extLst>
          </p:cNvPr>
          <p:cNvSpPr/>
          <p:nvPr/>
        </p:nvSpPr>
        <p:spPr>
          <a:xfrm>
            <a:off x="7493720" y="4437259"/>
            <a:ext cx="1098596" cy="1098596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Ellipse 18">
            <a:extLst>
              <a:ext uri="{FF2B5EF4-FFF2-40B4-BE49-F238E27FC236}">
                <a16:creationId xmlns:a16="http://schemas.microsoft.com/office/drawing/2014/main" id="{4C3B1CF4-3747-9874-1D25-33CF7C2A8D41}"/>
              </a:ext>
            </a:extLst>
          </p:cNvPr>
          <p:cNvSpPr/>
          <p:nvPr/>
        </p:nvSpPr>
        <p:spPr>
          <a:xfrm>
            <a:off x="2651009" y="4437259"/>
            <a:ext cx="1098596" cy="1098596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Ellipse 19">
            <a:extLst>
              <a:ext uri="{FF2B5EF4-FFF2-40B4-BE49-F238E27FC236}">
                <a16:creationId xmlns:a16="http://schemas.microsoft.com/office/drawing/2014/main" id="{16376724-82F6-79E8-4DF5-E21D8A0295AD}"/>
              </a:ext>
            </a:extLst>
          </p:cNvPr>
          <p:cNvSpPr/>
          <p:nvPr/>
        </p:nvSpPr>
        <p:spPr>
          <a:xfrm>
            <a:off x="8785112" y="2529483"/>
            <a:ext cx="1098596" cy="1098596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04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9847A-F041-7CDE-0CFF-886A82BD9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4B03-728E-56C2-22FD-FE22818D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Partner*innen</a:t>
            </a:r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2539E42-4774-0FDB-1119-8B4D3E3EC1AD}"/>
              </a:ext>
            </a:extLst>
          </p:cNvPr>
          <p:cNvSpPr/>
          <p:nvPr/>
        </p:nvSpPr>
        <p:spPr>
          <a:xfrm>
            <a:off x="1656662" y="2389351"/>
            <a:ext cx="1098596" cy="1098596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9038" t="9038" r="9038" b="9038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Ellipse 21">
            <a:extLst>
              <a:ext uri="{FF2B5EF4-FFF2-40B4-BE49-F238E27FC236}">
                <a16:creationId xmlns:a16="http://schemas.microsoft.com/office/drawing/2014/main" id="{F58BB3CF-316F-638F-6A98-CA0BACDA196F}"/>
              </a:ext>
            </a:extLst>
          </p:cNvPr>
          <p:cNvSpPr/>
          <p:nvPr/>
        </p:nvSpPr>
        <p:spPr>
          <a:xfrm>
            <a:off x="4502993" y="2389351"/>
            <a:ext cx="1098596" cy="1098596"/>
          </a:xfrm>
          <a:prstGeom prst="ellipse">
            <a:avLst/>
          </a:prstGeom>
          <a:blipFill>
            <a:blip r:embed="rId3"/>
            <a:stretch>
              <a:fillRect l="9038" t="5761" r="9038" b="12315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Ellipse 22">
            <a:extLst>
              <a:ext uri="{FF2B5EF4-FFF2-40B4-BE49-F238E27FC236}">
                <a16:creationId xmlns:a16="http://schemas.microsoft.com/office/drawing/2014/main" id="{34287F44-03F9-B836-2E1B-33719BE40B76}"/>
              </a:ext>
            </a:extLst>
          </p:cNvPr>
          <p:cNvSpPr/>
          <p:nvPr/>
        </p:nvSpPr>
        <p:spPr>
          <a:xfrm>
            <a:off x="7349324" y="2389351"/>
            <a:ext cx="1098596" cy="1098596"/>
          </a:xfrm>
          <a:prstGeom prst="ellipse">
            <a:avLst/>
          </a:prstGeom>
          <a:blipFill>
            <a:blip r:embed="rId4"/>
            <a:stretch>
              <a:fillRect l="9038" t="5761" r="9038" b="12315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Ellipse 23">
            <a:extLst>
              <a:ext uri="{FF2B5EF4-FFF2-40B4-BE49-F238E27FC236}">
                <a16:creationId xmlns:a16="http://schemas.microsoft.com/office/drawing/2014/main" id="{7E4E4D37-1906-AF57-C428-E62ACFDCBCF7}"/>
              </a:ext>
            </a:extLst>
          </p:cNvPr>
          <p:cNvSpPr/>
          <p:nvPr/>
        </p:nvSpPr>
        <p:spPr>
          <a:xfrm>
            <a:off x="10195654" y="4423447"/>
            <a:ext cx="1098596" cy="1098596"/>
          </a:xfrm>
          <a:prstGeom prst="ellipse">
            <a:avLst/>
          </a:prstGeom>
          <a:blipFill>
            <a:blip r:embed="rId5"/>
            <a:stretch>
              <a:fillRect l="9038" t="5761" r="9038" b="12315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Ellipse 24">
            <a:extLst>
              <a:ext uri="{FF2B5EF4-FFF2-40B4-BE49-F238E27FC236}">
                <a16:creationId xmlns:a16="http://schemas.microsoft.com/office/drawing/2014/main" id="{BF06B7DA-729F-7343-65AE-91015B134A87}"/>
              </a:ext>
            </a:extLst>
          </p:cNvPr>
          <p:cNvSpPr/>
          <p:nvPr/>
        </p:nvSpPr>
        <p:spPr>
          <a:xfrm>
            <a:off x="10195654" y="2389351"/>
            <a:ext cx="1098596" cy="1098596"/>
          </a:xfrm>
          <a:prstGeom prst="ellipse">
            <a:avLst/>
          </a:prstGeom>
          <a:blipFill>
            <a:blip r:embed="rId6"/>
            <a:stretch>
              <a:fillRect l="9038" t="12315" r="9038" b="5761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Ellipse 25">
            <a:extLst>
              <a:ext uri="{FF2B5EF4-FFF2-40B4-BE49-F238E27FC236}">
                <a16:creationId xmlns:a16="http://schemas.microsoft.com/office/drawing/2014/main" id="{4F7F26B0-3D14-727D-7C2E-06A8F9CEDCDF}"/>
              </a:ext>
            </a:extLst>
          </p:cNvPr>
          <p:cNvSpPr/>
          <p:nvPr/>
        </p:nvSpPr>
        <p:spPr>
          <a:xfrm>
            <a:off x="7349324" y="4423447"/>
            <a:ext cx="1098596" cy="1098596"/>
          </a:xfrm>
          <a:prstGeom prst="ellipse">
            <a:avLst/>
          </a:prstGeom>
          <a:blipFill>
            <a:blip r:embed="rId7"/>
            <a:stretch>
              <a:fillRect l="9038" t="12315" r="9038" b="5761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Ellipse 26">
            <a:extLst>
              <a:ext uri="{FF2B5EF4-FFF2-40B4-BE49-F238E27FC236}">
                <a16:creationId xmlns:a16="http://schemas.microsoft.com/office/drawing/2014/main" id="{DD5BFBED-7DF6-42F2-41E2-18DDE625C2F5}"/>
              </a:ext>
            </a:extLst>
          </p:cNvPr>
          <p:cNvSpPr/>
          <p:nvPr/>
        </p:nvSpPr>
        <p:spPr>
          <a:xfrm>
            <a:off x="1656662" y="4423447"/>
            <a:ext cx="1098596" cy="1098596"/>
          </a:xfrm>
          <a:prstGeom prst="ellipse">
            <a:avLst/>
          </a:prstGeom>
          <a:blipFill>
            <a:blip r:embed="rId8"/>
            <a:stretch>
              <a:fillRect l="846" t="-2431" r="846" b="4123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7">
            <a:extLst>
              <a:ext uri="{FF2B5EF4-FFF2-40B4-BE49-F238E27FC236}">
                <a16:creationId xmlns:a16="http://schemas.microsoft.com/office/drawing/2014/main" id="{68B1CA2E-5FE7-56C8-58CE-0050A950F61B}"/>
              </a:ext>
            </a:extLst>
          </p:cNvPr>
          <p:cNvSpPr/>
          <p:nvPr/>
        </p:nvSpPr>
        <p:spPr>
          <a:xfrm>
            <a:off x="4502992" y="4423447"/>
            <a:ext cx="1098596" cy="1098596"/>
          </a:xfrm>
          <a:prstGeom prst="ellipse">
            <a:avLst/>
          </a:prstGeom>
          <a:blipFill>
            <a:blip r:embed="rId9"/>
            <a:stretch>
              <a:fillRect l="-15538" t="-18815" r="-15538" b="-12261"/>
            </a:stretch>
          </a:blipFill>
          <a:ln w="25400">
            <a:solidFill>
              <a:srgbClr val="0A181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9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L|SLMs - </a:t>
            </a:r>
            <a:r>
              <a:rPr lang="de-DE" dirty="0" err="1"/>
              <a:t>GenAI</a:t>
            </a:r>
            <a:r>
              <a:rPr lang="de-DE" dirty="0"/>
              <a:t> Models</a:t>
            </a:r>
          </a:p>
          <a:p>
            <a:r>
              <a:rPr lang="en-US" dirty="0" err="1"/>
              <a:t>GenAI</a:t>
            </a:r>
            <a:r>
              <a:rPr lang="en-US" dirty="0"/>
              <a:t> vs Custom Model</a:t>
            </a:r>
            <a:endParaRPr lang="de-DE" dirty="0"/>
          </a:p>
          <a:p>
            <a:r>
              <a:rPr lang="de-DE" dirty="0" err="1"/>
              <a:t>Terminology</a:t>
            </a:r>
            <a:endParaRPr lang="de-DE" dirty="0"/>
          </a:p>
          <a:p>
            <a:r>
              <a:rPr lang="en-US" dirty="0"/>
              <a:t>Things to consider with </a:t>
            </a:r>
            <a:r>
              <a:rPr lang="en-US" dirty="0" err="1"/>
              <a:t>GenAI</a:t>
            </a:r>
            <a:endParaRPr lang="en-US" dirty="0"/>
          </a:p>
          <a:p>
            <a:r>
              <a:rPr lang="en-US" dirty="0"/>
              <a:t>RAG vs </a:t>
            </a:r>
            <a:r>
              <a:rPr lang="en-US" dirty="0" err="1"/>
              <a:t>CustomModel</a:t>
            </a:r>
            <a:endParaRPr lang="en-US" dirty="0"/>
          </a:p>
          <a:p>
            <a:r>
              <a:rPr lang="en-US" dirty="0"/>
              <a:t>Prompt Engineering</a:t>
            </a:r>
          </a:p>
          <a:p>
            <a:r>
              <a:rPr lang="en-US" dirty="0"/>
              <a:t>Expectation Management</a:t>
            </a:r>
          </a:p>
          <a:p>
            <a:r>
              <a:rPr lang="en-US" dirty="0"/>
              <a:t>New Terminology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8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Quick Polls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Developers? </a:t>
            </a:r>
          </a:p>
          <a:p>
            <a:r>
              <a:rPr lang="en-US" dirty="0"/>
              <a:t>RMDBS vs NoSQL?</a:t>
            </a:r>
          </a:p>
          <a:p>
            <a:r>
              <a:rPr lang="en-US" dirty="0"/>
              <a:t>AI experience vs new to the topic?</a:t>
            </a:r>
          </a:p>
          <a:p>
            <a:r>
              <a:rPr lang="en-US" dirty="0"/>
              <a:t>Who hasn’t played with ChatGPT so far? </a:t>
            </a:r>
          </a:p>
          <a:p>
            <a:r>
              <a:rPr lang="en-US" dirty="0"/>
              <a:t>Who has heard about RAG?</a:t>
            </a:r>
          </a:p>
          <a:p>
            <a:r>
              <a:rPr lang="en-US" dirty="0"/>
              <a:t>Who thinks AI is misleading, because there is no intelligence?</a:t>
            </a:r>
          </a:p>
        </p:txBody>
      </p:sp>
    </p:spTree>
    <p:extLst>
      <p:ext uri="{BB962C8B-B14F-4D97-AF65-F5344CB8AC3E}">
        <p14:creationId xmlns:p14="http://schemas.microsoft.com/office/powerpoint/2010/main" val="2334301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G</a:t>
            </a:r>
            <a:r>
              <a:rPr lang="en-US" cap="none" dirty="0" err="1"/>
              <a:t>en</a:t>
            </a:r>
            <a:r>
              <a:rPr lang="en-US" dirty="0" err="1"/>
              <a:t>AI</a:t>
            </a:r>
            <a:r>
              <a:rPr lang="en-US" dirty="0"/>
              <a:t> – the real 42?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8547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</Words>
  <Application>Microsoft Office PowerPoint</Application>
  <PresentationFormat>Widescreen</PresentationFormat>
  <Paragraphs>181</Paragraphs>
  <Slides>40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Franklin Gothic Book</vt:lpstr>
      <vt:lpstr>Montserrat</vt:lpstr>
      <vt:lpstr>Montserrat SemiBold</vt:lpstr>
      <vt:lpstr>Segoe UI</vt:lpstr>
      <vt:lpstr>Wingdings</vt:lpstr>
      <vt:lpstr>Crop</vt:lpstr>
      <vt:lpstr>KI Kompetenz</vt:lpstr>
      <vt:lpstr>Speaker – Kate Tsyklauri</vt:lpstr>
      <vt:lpstr>Speaker – Sia Ghassemi (he/him)</vt:lpstr>
      <vt:lpstr>Willkommen bei Sia Consulting GmbH</vt:lpstr>
      <vt:lpstr>Unsere Kunden*innen</vt:lpstr>
      <vt:lpstr>Unsere Partner*innen</vt:lpstr>
      <vt:lpstr>Agenda</vt:lpstr>
      <vt:lpstr>Quick Polls</vt:lpstr>
      <vt:lpstr>GenAI – the real 42?</vt:lpstr>
      <vt:lpstr>PowerPoint Presentation</vt:lpstr>
      <vt:lpstr>PowerPoint Presentation</vt:lpstr>
      <vt:lpstr>Large and Small Language Models – GenAI (Generative Pre-trained AI)</vt:lpstr>
      <vt:lpstr>GenAI vs Custom Models</vt:lpstr>
      <vt:lpstr>GenAI vs Custom Model</vt:lpstr>
      <vt:lpstr>PowerPoint Presentation</vt:lpstr>
      <vt:lpstr>terminology</vt:lpstr>
      <vt:lpstr>Prompt?</vt:lpstr>
      <vt:lpstr>System Message</vt:lpstr>
      <vt:lpstr>Asks</vt:lpstr>
      <vt:lpstr>History</vt:lpstr>
      <vt:lpstr>Functions/Tools</vt:lpstr>
      <vt:lpstr>The Prompt</vt:lpstr>
      <vt:lpstr>Things to Consinder</vt:lpstr>
      <vt:lpstr>Things to consider</vt:lpstr>
      <vt:lpstr>Things to consider</vt:lpstr>
      <vt:lpstr>Demos</vt:lpstr>
      <vt:lpstr>RAG vs Custom Model</vt:lpstr>
      <vt:lpstr>RAG vs Custom Model:  Solving the Problem using tools</vt:lpstr>
      <vt:lpstr>Prompt engineering</vt:lpstr>
      <vt:lpstr>Rules</vt:lpstr>
      <vt:lpstr>Dangers posed by AI</vt:lpstr>
      <vt:lpstr>PowerPoint Presentation</vt:lpstr>
      <vt:lpstr>PowerPoint Presentation</vt:lpstr>
      <vt:lpstr>PowerPoint Presentation</vt:lpstr>
      <vt:lpstr>PowerPoint Presentation</vt:lpstr>
      <vt:lpstr>terminology</vt:lpstr>
      <vt:lpstr>Artificial Intelligence</vt:lpstr>
      <vt:lpstr>Can we find a better Term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2019-09-12T12:57:13Z</dcterms:created>
  <dcterms:modified xsi:type="dcterms:W3CDTF">2024-11-05T17:57:29Z</dcterms:modified>
</cp:coreProperties>
</file>